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731" r:id="rId2"/>
    <p:sldMasterId id="2147483736" r:id="rId3"/>
  </p:sldMasterIdLst>
  <p:notesMasterIdLst>
    <p:notesMasterId r:id="rId12"/>
  </p:notesMasterIdLst>
  <p:sldIdLst>
    <p:sldId id="20669" r:id="rId4"/>
    <p:sldId id="20670" r:id="rId5"/>
    <p:sldId id="20671" r:id="rId6"/>
    <p:sldId id="20672" r:id="rId7"/>
    <p:sldId id="20673" r:id="rId8"/>
    <p:sldId id="20674" r:id="rId9"/>
    <p:sldId id="20675" r:id="rId10"/>
    <p:sldId id="2067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2ECA65-E861-48FD-B7A1-B290CF2BFB65}" v="117" dt="2024-07-08T15:20:15.12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6292" autoAdjust="0"/>
  </p:normalViewPr>
  <p:slideViewPr>
    <p:cSldViewPr snapToGrid="0">
      <p:cViewPr varScale="1">
        <p:scale>
          <a:sx n="107" d="100"/>
          <a:sy n="107" d="100"/>
        </p:scale>
        <p:origin x="9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CF0BE-E134-4734-8C60-92EAFD0587F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F93A2-FDC0-4E73-97A6-87055CC64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093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FB7272-D954-4397-B612-A34B182751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695325"/>
            <a:ext cx="6188075" cy="3481388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1926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00C90A-46E3-4F6E-95A0-391D41793F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9953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00C90A-46E3-4F6E-95A0-391D41793F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0226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508000" y="64516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508000" y="1708098"/>
            <a:ext cx="8009468" cy="1600200"/>
          </a:xfrm>
        </p:spPr>
        <p:txBody>
          <a:bodyPr/>
          <a:lstStyle>
            <a:lvl1pPr>
              <a:defRPr sz="4400" i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B3FFA-99AC-4324-BD10-92BBEB903BFC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15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6839096" y="4489851"/>
            <a:ext cx="4844904" cy="1550601"/>
          </a:xfrm>
        </p:spPr>
        <p:txBody>
          <a:bodyPr/>
          <a:lstStyle>
            <a:lvl1pPr marL="0" indent="0" algn="r">
              <a:buNone/>
              <a:defRPr b="1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508001" y="281928"/>
            <a:ext cx="11175999" cy="707886"/>
          </a:xfrm>
          <a:prstGeom prst="rect">
            <a:avLst/>
          </a:prstGeom>
          <a:effectLst>
            <a:outerShdw dist="35560" dir="2700000" algn="ctr" rotWithShape="0">
              <a:srgbClr val="C0C0C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1200" noProof="0" dirty="0">
                <a:solidFill>
                  <a:schemeClr val="tx1"/>
                </a:solidFill>
                <a:latin typeface="Tahoma" charset="0"/>
                <a:ea typeface="+mn-ea"/>
                <a:cs typeface="+mn-cs"/>
              </a:rPr>
              <a:t>448</a:t>
            </a:r>
            <a:r>
              <a:rPr lang="en-US" sz="4000" b="1" kern="1200" baseline="0" noProof="0" dirty="0">
                <a:solidFill>
                  <a:schemeClr val="tx1"/>
                </a:solidFill>
                <a:latin typeface="Tahoma" charset="0"/>
                <a:ea typeface="+mn-ea"/>
                <a:cs typeface="+mn-cs"/>
              </a:rPr>
              <a:t>th</a:t>
            </a:r>
            <a:r>
              <a:rPr lang="en-US" sz="4000" b="1" kern="1200" noProof="0" dirty="0">
                <a:solidFill>
                  <a:schemeClr val="tx1"/>
                </a:solidFill>
                <a:latin typeface="Tahoma" charset="0"/>
                <a:ea typeface="+mn-ea"/>
                <a:cs typeface="+mn-cs"/>
              </a:rPr>
              <a:t> Supply Chain Management Wing</a:t>
            </a:r>
          </a:p>
        </p:txBody>
      </p:sp>
      <p:sp>
        <p:nvSpPr>
          <p:cNvPr id="11" name="object 5"/>
          <p:cNvSpPr/>
          <p:nvPr userDrawn="1"/>
        </p:nvSpPr>
        <p:spPr>
          <a:xfrm>
            <a:off x="472975" y="3336154"/>
            <a:ext cx="2899489" cy="28725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/>
          <p:cNvSpPr txBox="1"/>
          <p:nvPr userDrawn="1"/>
        </p:nvSpPr>
        <p:spPr>
          <a:xfrm>
            <a:off x="-1" y="6451600"/>
            <a:ext cx="3229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UNCLASSIFIED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en-US" sz="1200" b="1" dirty="0">
              <a:solidFill>
                <a:srgbClr val="00B050"/>
              </a:solidFill>
              <a:latin typeface="Arial"/>
            </a:endParaRPr>
          </a:p>
        </p:txBody>
      </p:sp>
      <p:sp>
        <p:nvSpPr>
          <p:cNvPr id="2" name="Text Box 25">
            <a:extLst>
              <a:ext uri="{FF2B5EF4-FFF2-40B4-BE49-F238E27FC236}">
                <a16:creationId xmlns:a16="http://schemas.microsoft.com/office/drawing/2014/main" id="{B04B239E-1A51-856C-12A8-F9AF0591162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08000" y="6477490"/>
            <a:ext cx="111760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r>
              <a:rPr lang="en-US" sz="1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Supplying Warfighter Dominance</a:t>
            </a:r>
          </a:p>
        </p:txBody>
      </p:sp>
    </p:spTree>
    <p:extLst>
      <p:ext uri="{BB962C8B-B14F-4D97-AF65-F5344CB8AC3E}">
        <p14:creationId xmlns:p14="http://schemas.microsoft.com/office/powerpoint/2010/main" val="122870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4CF4F-2ECB-4C54-9552-FB58A436033C}" type="slidenum">
              <a:rPr lang="en-US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  <p:sp>
        <p:nvSpPr>
          <p:cNvPr id="7" name="Text Box 25"/>
          <p:cNvSpPr txBox="1">
            <a:spLocks noChangeArrowheads="1"/>
          </p:cNvSpPr>
          <p:nvPr userDrawn="1"/>
        </p:nvSpPr>
        <p:spPr bwMode="auto">
          <a:xfrm>
            <a:off x="508000" y="6477490"/>
            <a:ext cx="111760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r>
              <a:rPr lang="en-US" sz="1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Supplying Warfighter Dominance</a:t>
            </a:r>
          </a:p>
        </p:txBody>
      </p:sp>
      <p:sp>
        <p:nvSpPr>
          <p:cNvPr id="8" name="Line 1035"/>
          <p:cNvSpPr>
            <a:spLocks noChangeShapeType="1"/>
          </p:cNvSpPr>
          <p:nvPr userDrawn="1"/>
        </p:nvSpPr>
        <p:spPr bwMode="auto">
          <a:xfrm>
            <a:off x="508000" y="64516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9" name="Line 1036"/>
          <p:cNvSpPr>
            <a:spLocks noChangeShapeType="1"/>
          </p:cNvSpPr>
          <p:nvPr userDrawn="1"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2495" y="51777"/>
            <a:ext cx="10143067" cy="1143000"/>
          </a:xfrm>
        </p:spPr>
        <p:txBody>
          <a:bodyPr/>
          <a:lstStyle/>
          <a:p>
            <a:r>
              <a:rPr lang="en-US"/>
              <a:t>Purpose</a:t>
            </a:r>
            <a:endParaRPr lang="en-US" sz="320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37576" y="2438400"/>
            <a:ext cx="11197167" cy="946150"/>
          </a:xfrm>
        </p:spPr>
        <p:txBody>
          <a:bodyPr anchor="ctr"/>
          <a:lstStyle>
            <a:lvl1pPr marL="0" indent="0" algn="ctr">
              <a:buNone/>
              <a:defRPr sz="2800" i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B2564285-92CB-0154-B1FC-7682892F1F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588" y="-9525"/>
            <a:ext cx="1066801" cy="1041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0" descr="448TH SUPPLY CHAIN SUSTAINMENT WING COLOR_Transparentjun08">
            <a:extLst>
              <a:ext uri="{FF2B5EF4-FFF2-40B4-BE49-F238E27FC236}">
                <a16:creationId xmlns:a16="http://schemas.microsoft.com/office/drawing/2014/main" id="{B4F098B3-D7FD-0307-91A4-3D1DA4E558F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11129918" y="31750"/>
            <a:ext cx="1009650" cy="1000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606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274" y="69057"/>
            <a:ext cx="9525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4CF4F-2ECB-4C54-9552-FB58A436033C}" type="slidenum">
              <a:rPr lang="en-US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  <p:sp>
        <p:nvSpPr>
          <p:cNvPr id="7" name="Text Box 25"/>
          <p:cNvSpPr txBox="1">
            <a:spLocks noChangeArrowheads="1"/>
          </p:cNvSpPr>
          <p:nvPr userDrawn="1"/>
        </p:nvSpPr>
        <p:spPr bwMode="auto">
          <a:xfrm>
            <a:off x="508000" y="6477490"/>
            <a:ext cx="111760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r>
              <a:rPr lang="en-US" sz="16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Supplying</a:t>
            </a:r>
            <a:r>
              <a:rPr lang="en-US" sz="1600" b="1" i="1" baseline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 Warfighter Dominance</a:t>
            </a:r>
            <a:endParaRPr lang="en-US" sz="1600" b="1" i="1"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</a:endParaRPr>
          </a:p>
        </p:txBody>
      </p:sp>
      <p:sp>
        <p:nvSpPr>
          <p:cNvPr id="8" name="Line 1035"/>
          <p:cNvSpPr>
            <a:spLocks noChangeShapeType="1"/>
          </p:cNvSpPr>
          <p:nvPr userDrawn="1"/>
        </p:nvSpPr>
        <p:spPr bwMode="auto">
          <a:xfrm>
            <a:off x="508000" y="64516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9" name="Line 1036"/>
          <p:cNvSpPr>
            <a:spLocks noChangeShapeType="1"/>
          </p:cNvSpPr>
          <p:nvPr userDrawn="1"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>
              <a:solidFill>
                <a:srgbClr val="0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1E41CD-A0AF-02DF-3EF0-B28BDC9564F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588" y="-9525"/>
            <a:ext cx="1066801" cy="1041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20" descr="448TH SUPPLY CHAIN SUSTAINMENT WING COLOR_Transparentjun08">
            <a:extLst>
              <a:ext uri="{FF2B5EF4-FFF2-40B4-BE49-F238E27FC236}">
                <a16:creationId xmlns:a16="http://schemas.microsoft.com/office/drawing/2014/main" id="{FFEB5DC6-3E4B-2E68-81EB-852C357B49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11084311" y="31750"/>
            <a:ext cx="1009650" cy="1000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7037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4CF4F-2ECB-4C54-9552-FB58A436033C}" type="slidenum">
              <a:rPr lang="en-US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8" name="Line 1035"/>
          <p:cNvSpPr>
            <a:spLocks noChangeShapeType="1"/>
          </p:cNvSpPr>
          <p:nvPr userDrawn="1"/>
        </p:nvSpPr>
        <p:spPr bwMode="auto">
          <a:xfrm>
            <a:off x="508000" y="64516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9" name="Line 1036"/>
          <p:cNvSpPr>
            <a:spLocks noChangeShapeType="1"/>
          </p:cNvSpPr>
          <p:nvPr userDrawn="1"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7625"/>
            <a:ext cx="9205400" cy="1143000"/>
          </a:xfrm>
        </p:spPr>
        <p:txBody>
          <a:bodyPr/>
          <a:lstStyle/>
          <a:p>
            <a:r>
              <a:rPr lang="en-US" dirty="0"/>
              <a:t>Purpose</a:t>
            </a:r>
            <a:endParaRPr lang="en-US" sz="320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37576" y="2438400"/>
            <a:ext cx="11197167" cy="946150"/>
          </a:xfrm>
        </p:spPr>
        <p:txBody>
          <a:bodyPr anchor="ctr"/>
          <a:lstStyle>
            <a:lvl1pPr marL="0" indent="0" algn="ctr">
              <a:buNone/>
              <a:defRPr sz="2800" i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object 5"/>
          <p:cNvSpPr/>
          <p:nvPr userDrawn="1"/>
        </p:nvSpPr>
        <p:spPr>
          <a:xfrm>
            <a:off x="437576" y="144348"/>
            <a:ext cx="949273" cy="9686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TextBox 12"/>
          <p:cNvSpPr txBox="1"/>
          <p:nvPr userDrawn="1"/>
        </p:nvSpPr>
        <p:spPr>
          <a:xfrm>
            <a:off x="-1" y="6451600"/>
            <a:ext cx="3229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UNCLASSIFIED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chemeClr val="tx1"/>
                </a:solidFill>
                <a:latin typeface="Arial"/>
              </a:rPr>
              <a:t>Briefer:  429</a:t>
            </a:r>
            <a:r>
              <a:rPr lang="en-US" sz="1200" b="0" baseline="30000" dirty="0">
                <a:solidFill>
                  <a:schemeClr val="tx1"/>
                </a:solidFill>
                <a:latin typeface="Arial"/>
              </a:rPr>
              <a:t>th</a:t>
            </a:r>
            <a:r>
              <a:rPr lang="en-US" sz="1200" b="0" dirty="0">
                <a:solidFill>
                  <a:schemeClr val="tx1"/>
                </a:solidFill>
                <a:latin typeface="Arial"/>
              </a:rPr>
              <a:t> SCMS</a:t>
            </a:r>
            <a:r>
              <a:rPr lang="en-US" sz="1200" b="0" baseline="0" dirty="0">
                <a:solidFill>
                  <a:schemeClr val="tx1"/>
                </a:solidFill>
                <a:latin typeface="Arial"/>
              </a:rPr>
              <a:t>/GUMD</a:t>
            </a:r>
            <a:endParaRPr lang="en-US" sz="1200" b="0" dirty="0">
              <a:solidFill>
                <a:schemeClr val="tx1"/>
              </a:solidFill>
              <a:latin typeface="Arial"/>
            </a:endParaRP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5DB8151B-6F33-0C2B-5E4D-7DAF861B4F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0980005" y="98425"/>
            <a:ext cx="1066801" cy="1041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979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6682" y="69057"/>
            <a:ext cx="8572717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4CF4F-2ECB-4C54-9552-FB58A436033C}" type="slidenum">
              <a:rPr lang="en-US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8" name="Line 1035"/>
          <p:cNvSpPr>
            <a:spLocks noChangeShapeType="1"/>
          </p:cNvSpPr>
          <p:nvPr userDrawn="1"/>
        </p:nvSpPr>
        <p:spPr bwMode="auto">
          <a:xfrm>
            <a:off x="508000" y="64516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9" name="Line 1036"/>
          <p:cNvSpPr>
            <a:spLocks noChangeShapeType="1"/>
          </p:cNvSpPr>
          <p:nvPr userDrawn="1"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2" name="object 5"/>
          <p:cNvSpPr/>
          <p:nvPr userDrawn="1"/>
        </p:nvSpPr>
        <p:spPr>
          <a:xfrm>
            <a:off x="507999" y="161889"/>
            <a:ext cx="966839" cy="9692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 userDrawn="1"/>
        </p:nvSpPr>
        <p:spPr>
          <a:xfrm>
            <a:off x="-1" y="6451600"/>
            <a:ext cx="3229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UNCLASSIFIED</a:t>
            </a:r>
            <a:endParaRPr lang="en-US" sz="1200" b="1" dirty="0">
              <a:solidFill>
                <a:srgbClr val="00B050"/>
              </a:solidFill>
              <a:latin typeface="Arial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chemeClr val="tx1"/>
                </a:solidFill>
                <a:latin typeface="Arial"/>
              </a:rPr>
              <a:t>Briefer:  429</a:t>
            </a:r>
            <a:r>
              <a:rPr lang="en-US" sz="1200" b="0" baseline="30000" dirty="0">
                <a:solidFill>
                  <a:schemeClr val="tx1"/>
                </a:solidFill>
                <a:latin typeface="Arial"/>
              </a:rPr>
              <a:t>th</a:t>
            </a:r>
            <a:r>
              <a:rPr lang="en-US" sz="1200" b="0" dirty="0">
                <a:solidFill>
                  <a:schemeClr val="tx1"/>
                </a:solidFill>
                <a:latin typeface="Arial"/>
              </a:rPr>
              <a:t> SCMS</a:t>
            </a:r>
            <a:r>
              <a:rPr lang="en-US" sz="1200" b="0" baseline="0" dirty="0">
                <a:solidFill>
                  <a:schemeClr val="tx1"/>
                </a:solidFill>
                <a:latin typeface="Arial"/>
              </a:rPr>
              <a:t>/GUMD</a:t>
            </a:r>
            <a:endParaRPr lang="en-US" sz="1200" b="0" dirty="0">
              <a:solidFill>
                <a:schemeClr val="tx1"/>
              </a:solidFill>
              <a:latin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81DCED-18EF-B753-EA31-B045708AE8F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0980005" y="98425"/>
            <a:ext cx="1066801" cy="1041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19078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0" hangingPunct="0">
              <a:defRPr/>
            </a:pPr>
            <a:fld id="{B5E6CACA-09AB-49BC-8429-8308382B75D4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 eaLnBrk="0" hangingPunct="0">
                <a:defRPr/>
              </a:pPr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361A7E-3B53-EE4D-4648-0229047DD7EB}"/>
              </a:ext>
            </a:extLst>
          </p:cNvPr>
          <p:cNvSpPr txBox="1"/>
          <p:nvPr userDrawn="1"/>
        </p:nvSpPr>
        <p:spPr>
          <a:xfrm>
            <a:off x="-1" y="6451600"/>
            <a:ext cx="3229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UNCLASSIFIED</a:t>
            </a:r>
            <a:endParaRPr lang="en-US" sz="1200" b="1" dirty="0">
              <a:solidFill>
                <a:srgbClr val="00B050"/>
              </a:solidFill>
              <a:latin typeface="Arial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chemeClr val="tx1"/>
                </a:solidFill>
                <a:latin typeface="Arial"/>
              </a:rPr>
              <a:t>Briefer:  429</a:t>
            </a:r>
            <a:r>
              <a:rPr lang="en-US" sz="1200" b="0" baseline="30000" dirty="0">
                <a:solidFill>
                  <a:schemeClr val="tx1"/>
                </a:solidFill>
                <a:latin typeface="Arial"/>
              </a:rPr>
              <a:t>th</a:t>
            </a:r>
            <a:r>
              <a:rPr lang="en-US" sz="1200" b="0" dirty="0">
                <a:solidFill>
                  <a:schemeClr val="tx1"/>
                </a:solidFill>
                <a:latin typeface="Arial"/>
              </a:rPr>
              <a:t> SCMS</a:t>
            </a:r>
            <a:r>
              <a:rPr lang="en-US" sz="1200" b="0" baseline="0" dirty="0">
                <a:solidFill>
                  <a:schemeClr val="tx1"/>
                </a:solidFill>
                <a:latin typeface="Arial"/>
              </a:rPr>
              <a:t>/GUMD</a:t>
            </a:r>
            <a:endParaRPr lang="en-US" sz="1200" b="0" dirty="0">
              <a:solidFill>
                <a:schemeClr val="tx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0787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508000" y="64516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3674533" y="1962150"/>
            <a:ext cx="8009468" cy="1600200"/>
          </a:xfrm>
        </p:spPr>
        <p:txBody>
          <a:bodyPr/>
          <a:lstStyle>
            <a:lvl1pPr>
              <a:defRPr sz="4400" i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B3FFA-99AC-4324-BD10-92BBEB903BFC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15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6839096" y="4489851"/>
            <a:ext cx="4844904" cy="1550601"/>
          </a:xfrm>
        </p:spPr>
        <p:txBody>
          <a:bodyPr/>
          <a:lstStyle>
            <a:lvl1pPr marL="0" indent="0" algn="r">
              <a:buNone/>
              <a:defRPr b="1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508001" y="281928"/>
            <a:ext cx="11175999" cy="707886"/>
          </a:xfrm>
          <a:prstGeom prst="rect">
            <a:avLst/>
          </a:prstGeom>
          <a:effectLst>
            <a:outerShdw dist="35560" dir="2700000" algn="ctr" rotWithShape="0">
              <a:srgbClr val="C0C0C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1200" noProof="0" dirty="0">
                <a:solidFill>
                  <a:schemeClr val="tx1"/>
                </a:solidFill>
                <a:latin typeface="Tahoma" charset="0"/>
                <a:ea typeface="+mn-ea"/>
                <a:cs typeface="+mn-cs"/>
              </a:rPr>
              <a:t>448</a:t>
            </a:r>
            <a:r>
              <a:rPr lang="en-US" sz="4000" b="1" kern="1200" baseline="0" noProof="0" dirty="0">
                <a:solidFill>
                  <a:schemeClr val="tx1"/>
                </a:solidFill>
                <a:latin typeface="Tahoma" charset="0"/>
                <a:ea typeface="+mn-ea"/>
                <a:cs typeface="+mn-cs"/>
              </a:rPr>
              <a:t>th</a:t>
            </a:r>
            <a:r>
              <a:rPr lang="en-US" sz="4000" b="1" kern="1200" noProof="0" dirty="0">
                <a:solidFill>
                  <a:schemeClr val="tx1"/>
                </a:solidFill>
                <a:latin typeface="Tahoma" charset="0"/>
                <a:ea typeface="+mn-ea"/>
                <a:cs typeface="+mn-cs"/>
              </a:rPr>
              <a:t> Supply Chain Management</a:t>
            </a:r>
            <a:r>
              <a:rPr lang="en-US" sz="4000" b="1" kern="1200" baseline="0" noProof="0" dirty="0">
                <a:solidFill>
                  <a:schemeClr val="tx1"/>
                </a:solidFill>
                <a:latin typeface="Tahoma" charset="0"/>
                <a:ea typeface="+mn-ea"/>
                <a:cs typeface="+mn-cs"/>
              </a:rPr>
              <a:t> Wing</a:t>
            </a:r>
            <a:endParaRPr lang="en-US" sz="4000" b="1" kern="1200" noProof="0" dirty="0">
              <a:solidFill>
                <a:schemeClr val="tx1"/>
              </a:solidFill>
              <a:latin typeface="Tahoma" charset="0"/>
              <a:ea typeface="+mn-ea"/>
              <a:cs typeface="+mn-cs"/>
            </a:endParaRPr>
          </a:p>
        </p:txBody>
      </p:sp>
      <p:sp>
        <p:nvSpPr>
          <p:cNvPr id="13" name="object 5"/>
          <p:cNvSpPr/>
          <p:nvPr userDrawn="1"/>
        </p:nvSpPr>
        <p:spPr>
          <a:xfrm>
            <a:off x="472975" y="3345581"/>
            <a:ext cx="2899489" cy="28725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C9DDF7-62B3-4A77-0A02-C5AAE0B182D1}"/>
              </a:ext>
            </a:extLst>
          </p:cNvPr>
          <p:cNvSpPr txBox="1"/>
          <p:nvPr userDrawn="1"/>
        </p:nvSpPr>
        <p:spPr>
          <a:xfrm>
            <a:off x="-1" y="6451600"/>
            <a:ext cx="3229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UNCLASSIFIED</a:t>
            </a:r>
            <a:endParaRPr lang="en-US" sz="1200" b="1" dirty="0">
              <a:solidFill>
                <a:srgbClr val="00B050"/>
              </a:solidFill>
              <a:latin typeface="Arial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chemeClr val="tx1"/>
                </a:solidFill>
                <a:latin typeface="Arial"/>
              </a:rPr>
              <a:t>Briefer:  429</a:t>
            </a:r>
            <a:r>
              <a:rPr lang="en-US" sz="1200" b="0" baseline="30000" dirty="0">
                <a:solidFill>
                  <a:schemeClr val="tx1"/>
                </a:solidFill>
                <a:latin typeface="Arial"/>
              </a:rPr>
              <a:t>th</a:t>
            </a:r>
            <a:r>
              <a:rPr lang="en-US" sz="1200" b="0" dirty="0">
                <a:solidFill>
                  <a:schemeClr val="tx1"/>
                </a:solidFill>
                <a:latin typeface="Arial"/>
              </a:rPr>
              <a:t> SCMS</a:t>
            </a:r>
            <a:r>
              <a:rPr lang="en-US" sz="1200" b="0" baseline="0" dirty="0">
                <a:solidFill>
                  <a:schemeClr val="tx1"/>
                </a:solidFill>
                <a:latin typeface="Arial"/>
              </a:rPr>
              <a:t>/GUMD</a:t>
            </a:r>
            <a:endParaRPr lang="en-US" sz="1200" b="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4" name="Text Box 25">
            <a:extLst>
              <a:ext uri="{FF2B5EF4-FFF2-40B4-BE49-F238E27FC236}">
                <a16:creationId xmlns:a16="http://schemas.microsoft.com/office/drawing/2014/main" id="{5BB49411-89F7-205B-727E-E34A7C89A01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08000" y="6477490"/>
            <a:ext cx="111760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r>
              <a:rPr lang="en-US" sz="1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Supplying Warfighter Dominance</a:t>
            </a:r>
          </a:p>
        </p:txBody>
      </p:sp>
    </p:spTree>
    <p:extLst>
      <p:ext uri="{BB962C8B-B14F-4D97-AF65-F5344CB8AC3E}">
        <p14:creationId xmlns:p14="http://schemas.microsoft.com/office/powerpoint/2010/main" val="262041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4CF4F-2ECB-4C54-9552-FB58A436033C}" type="slidenum">
              <a:rPr lang="en-US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8" name="Line 1035"/>
          <p:cNvSpPr>
            <a:spLocks noChangeShapeType="1"/>
          </p:cNvSpPr>
          <p:nvPr userDrawn="1"/>
        </p:nvSpPr>
        <p:spPr bwMode="auto">
          <a:xfrm>
            <a:off x="508000" y="64516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9" name="Line 1036"/>
          <p:cNvSpPr>
            <a:spLocks noChangeShapeType="1"/>
          </p:cNvSpPr>
          <p:nvPr userDrawn="1"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82413" y="86953"/>
            <a:ext cx="7728156" cy="1143000"/>
          </a:xfrm>
        </p:spPr>
        <p:txBody>
          <a:bodyPr/>
          <a:lstStyle/>
          <a:p>
            <a:r>
              <a:rPr lang="en-US" dirty="0"/>
              <a:t>Purpose</a:t>
            </a:r>
            <a:endParaRPr lang="en-US" sz="320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37576" y="2438400"/>
            <a:ext cx="11197167" cy="946150"/>
          </a:xfrm>
        </p:spPr>
        <p:txBody>
          <a:bodyPr anchor="ctr"/>
          <a:lstStyle>
            <a:lvl1pPr marL="0" indent="0" algn="ctr">
              <a:buNone/>
              <a:defRPr sz="2800" i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object 5"/>
          <p:cNvSpPr/>
          <p:nvPr userDrawn="1"/>
        </p:nvSpPr>
        <p:spPr>
          <a:xfrm>
            <a:off x="245095" y="103694"/>
            <a:ext cx="1066339" cy="10935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AF50F99A-E843-F20B-39D4-D13DBFFC0AB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0980005" y="98425"/>
            <a:ext cx="1066801" cy="1041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07148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418" y="69057"/>
            <a:ext cx="7831395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4CF4F-2ECB-4C54-9552-FB58A436033C}" type="slidenum">
              <a:rPr lang="en-US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8" name="Line 1035"/>
          <p:cNvSpPr>
            <a:spLocks noChangeShapeType="1"/>
          </p:cNvSpPr>
          <p:nvPr userDrawn="1"/>
        </p:nvSpPr>
        <p:spPr bwMode="auto">
          <a:xfrm>
            <a:off x="508000" y="64516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9" name="Line 1036"/>
          <p:cNvSpPr>
            <a:spLocks noChangeShapeType="1"/>
          </p:cNvSpPr>
          <p:nvPr userDrawn="1"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2" name="object 5"/>
          <p:cNvSpPr/>
          <p:nvPr userDrawn="1"/>
        </p:nvSpPr>
        <p:spPr>
          <a:xfrm>
            <a:off x="229230" y="127692"/>
            <a:ext cx="1035759" cy="9864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06E181-B252-F6C9-3EF0-063891EA4A7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0980005" y="98425"/>
            <a:ext cx="1066801" cy="1041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37270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0" hangingPunct="0">
              <a:defRPr/>
            </a:pPr>
            <a:fld id="{B5E6CACA-09AB-49BC-8429-8308382B75D4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 eaLnBrk="0" hangingPunct="0">
                <a:defRPr/>
              </a:pPr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548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508000" y="64516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3674533" y="1962150"/>
            <a:ext cx="8009468" cy="1600200"/>
          </a:xfrm>
        </p:spPr>
        <p:txBody>
          <a:bodyPr/>
          <a:lstStyle>
            <a:lvl1pPr>
              <a:defRPr sz="4400"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B3FFA-99AC-4324-BD10-92BBEB903BFC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  <p:sp>
        <p:nvSpPr>
          <p:cNvPr id="15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6839096" y="4489851"/>
            <a:ext cx="4844904" cy="1550601"/>
          </a:xfrm>
        </p:spPr>
        <p:txBody>
          <a:bodyPr/>
          <a:lstStyle>
            <a:lvl1pPr marL="0" indent="0" algn="r">
              <a:buNone/>
              <a:defRPr b="1"/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508001" y="281928"/>
            <a:ext cx="11175999" cy="707886"/>
          </a:xfrm>
          <a:prstGeom prst="rect">
            <a:avLst/>
          </a:prstGeom>
          <a:effectLst>
            <a:outerShdw dist="35560" dir="2700000" algn="ctr" rotWithShape="0">
              <a:srgbClr val="C0C0C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1200" noProof="0">
                <a:solidFill>
                  <a:schemeClr val="tx1"/>
                </a:solidFill>
                <a:latin typeface="Tahoma" charset="0"/>
                <a:ea typeface="+mn-ea"/>
                <a:cs typeface="+mn-cs"/>
              </a:rPr>
              <a:t>448</a:t>
            </a:r>
            <a:r>
              <a:rPr lang="en-US" sz="4000" b="1" kern="1200" baseline="0" noProof="0">
                <a:solidFill>
                  <a:schemeClr val="tx1"/>
                </a:solidFill>
                <a:latin typeface="Tahoma" charset="0"/>
                <a:ea typeface="+mn-ea"/>
                <a:cs typeface="+mn-cs"/>
              </a:rPr>
              <a:t>th</a:t>
            </a:r>
            <a:r>
              <a:rPr lang="en-US" sz="4000" b="1" kern="1200" noProof="0">
                <a:solidFill>
                  <a:schemeClr val="tx1"/>
                </a:solidFill>
                <a:latin typeface="Tahoma" charset="0"/>
                <a:ea typeface="+mn-ea"/>
                <a:cs typeface="+mn-cs"/>
              </a:rPr>
              <a:t> Supply Chain Management Wing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8000" y="2800780"/>
            <a:ext cx="3346245" cy="329919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7961A7-114B-7BBD-76BA-FA55976145D0}"/>
              </a:ext>
            </a:extLst>
          </p:cNvPr>
          <p:cNvSpPr txBox="1"/>
          <p:nvPr userDrawn="1"/>
        </p:nvSpPr>
        <p:spPr>
          <a:xfrm>
            <a:off x="-1" y="6451600"/>
            <a:ext cx="3229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UNCLASSIFIED</a:t>
            </a:r>
            <a:endParaRPr lang="en-US" sz="1200" b="1" dirty="0">
              <a:solidFill>
                <a:srgbClr val="00B050"/>
              </a:solidFill>
              <a:latin typeface="Arial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chemeClr val="tx1"/>
                </a:solidFill>
                <a:latin typeface="Arial"/>
              </a:rPr>
              <a:t>Briefer:  429</a:t>
            </a:r>
            <a:r>
              <a:rPr lang="en-US" sz="1200" b="0" baseline="30000" dirty="0">
                <a:solidFill>
                  <a:schemeClr val="tx1"/>
                </a:solidFill>
                <a:latin typeface="Arial"/>
              </a:rPr>
              <a:t>th</a:t>
            </a:r>
            <a:r>
              <a:rPr lang="en-US" sz="1200" b="0" dirty="0">
                <a:solidFill>
                  <a:schemeClr val="tx1"/>
                </a:solidFill>
                <a:latin typeface="Arial"/>
              </a:rPr>
              <a:t> SCMS</a:t>
            </a:r>
            <a:r>
              <a:rPr lang="en-US" sz="1200" b="0" baseline="0" dirty="0">
                <a:solidFill>
                  <a:schemeClr val="tx1"/>
                </a:solidFill>
                <a:latin typeface="Arial"/>
              </a:rPr>
              <a:t>/GUMD</a:t>
            </a:r>
            <a:endParaRPr lang="en-US" sz="1200" b="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6" name="Text Box 25">
            <a:extLst>
              <a:ext uri="{FF2B5EF4-FFF2-40B4-BE49-F238E27FC236}">
                <a16:creationId xmlns:a16="http://schemas.microsoft.com/office/drawing/2014/main" id="{55658DB6-57F5-F6C9-6598-9E7B406A07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08000" y="6477490"/>
            <a:ext cx="111760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r>
              <a:rPr lang="en-US" sz="1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Supplying Warfighter Dominance</a:t>
            </a:r>
          </a:p>
        </p:txBody>
      </p:sp>
    </p:spTree>
    <p:extLst>
      <p:ext uri="{BB962C8B-B14F-4D97-AF65-F5344CB8AC3E}">
        <p14:creationId xmlns:p14="http://schemas.microsoft.com/office/powerpoint/2010/main" val="1672105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51067" y="6524625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eaLnBrk="0" hangingPunct="0">
              <a:defRPr/>
            </a:pPr>
            <a:fld id="{B5E6CACA-09AB-49BC-8429-8308382B75D4}" type="slidenum">
              <a:rPr lang="en-US">
                <a:solidFill>
                  <a:srgbClr val="FFFFFF">
                    <a:lumMod val="50000"/>
                  </a:srgbClr>
                </a:solidFill>
              </a:rPr>
              <a:pPr eaLnBrk="0" hangingPunct="0">
                <a:defRPr/>
              </a:pPr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029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2156682" y="69057"/>
            <a:ext cx="952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3" name="Rectangle 10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7576" y="1283270"/>
            <a:ext cx="11197167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0"/>
            <a:r>
              <a:rPr lang="en-US" dirty="0"/>
              <a:t>2nd Bullet</a:t>
            </a:r>
          </a:p>
        </p:txBody>
      </p:sp>
      <p:sp>
        <p:nvSpPr>
          <p:cNvPr id="2" name="Text Box 25">
            <a:extLst>
              <a:ext uri="{FF2B5EF4-FFF2-40B4-BE49-F238E27FC236}">
                <a16:creationId xmlns:a16="http://schemas.microsoft.com/office/drawing/2014/main" id="{A03ABDCC-D447-1156-634F-4A7F47C4A46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08000" y="6477490"/>
            <a:ext cx="111760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r>
              <a:rPr lang="en-US" sz="1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Supplying Warfighter Dominance</a:t>
            </a:r>
          </a:p>
        </p:txBody>
      </p:sp>
    </p:spTree>
    <p:extLst>
      <p:ext uri="{BB962C8B-B14F-4D97-AF65-F5344CB8AC3E}">
        <p14:creationId xmlns:p14="http://schemas.microsoft.com/office/powerpoint/2010/main" val="37339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51067" y="6524625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eaLnBrk="0" hangingPunct="0">
              <a:defRPr/>
            </a:pPr>
            <a:fld id="{B5E6CACA-09AB-49BC-8429-8308382B75D4}" type="slidenum">
              <a:rPr lang="en-US">
                <a:solidFill>
                  <a:srgbClr val="FFFFFF">
                    <a:lumMod val="50000"/>
                  </a:srgbClr>
                </a:solidFill>
              </a:rPr>
              <a:pPr eaLnBrk="0" hangingPunct="0">
                <a:defRPr/>
              </a:pPr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029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327356" y="69057"/>
            <a:ext cx="954220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3" name="Rectangle 10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7576" y="1283270"/>
            <a:ext cx="11197167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0"/>
            <a:r>
              <a:rPr lang="en-US" dirty="0"/>
              <a:t>2nd Bullet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724C6B90-1EB4-25BA-EE2D-FD52DDFC75F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10980005" y="98425"/>
            <a:ext cx="1066801" cy="1041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2882301-D0B0-5331-D23B-9E243C61F7D3}"/>
              </a:ext>
            </a:extLst>
          </p:cNvPr>
          <p:cNvSpPr txBox="1"/>
          <p:nvPr userDrawn="1"/>
        </p:nvSpPr>
        <p:spPr>
          <a:xfrm>
            <a:off x="-1" y="6451600"/>
            <a:ext cx="3229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B050"/>
                </a:solidFill>
                <a:latin typeface="Arial"/>
              </a:rPr>
              <a:t>UNCLASSIFIED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chemeClr val="tx1"/>
                </a:solidFill>
                <a:latin typeface="Arial"/>
              </a:rPr>
              <a:t>Briefer:  429</a:t>
            </a:r>
            <a:r>
              <a:rPr lang="en-US" sz="1200" b="0" baseline="30000" dirty="0">
                <a:solidFill>
                  <a:schemeClr val="tx1"/>
                </a:solidFill>
                <a:latin typeface="Arial"/>
              </a:rPr>
              <a:t>th</a:t>
            </a:r>
            <a:r>
              <a:rPr lang="en-US" sz="1200" b="0" dirty="0">
                <a:solidFill>
                  <a:schemeClr val="tx1"/>
                </a:solidFill>
                <a:latin typeface="Arial"/>
              </a:rPr>
              <a:t> SCMS</a:t>
            </a:r>
            <a:r>
              <a:rPr lang="en-US" sz="1200" b="0" baseline="0" dirty="0">
                <a:solidFill>
                  <a:schemeClr val="tx1"/>
                </a:solidFill>
                <a:latin typeface="Arial"/>
              </a:rPr>
              <a:t>/GUMD</a:t>
            </a:r>
            <a:endParaRPr lang="en-US" sz="1200" b="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4" name="Text Box 25">
            <a:extLst>
              <a:ext uri="{FF2B5EF4-FFF2-40B4-BE49-F238E27FC236}">
                <a16:creationId xmlns:a16="http://schemas.microsoft.com/office/drawing/2014/main" id="{7058182D-81D9-1C1D-BB91-C18A4E49BD7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08000" y="6477490"/>
            <a:ext cx="111760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r>
              <a:rPr lang="en-US" sz="1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Supplying Warfighter Dominance</a:t>
            </a:r>
          </a:p>
        </p:txBody>
      </p:sp>
    </p:spTree>
    <p:extLst>
      <p:ext uri="{BB962C8B-B14F-4D97-AF65-F5344CB8AC3E}">
        <p14:creationId xmlns:p14="http://schemas.microsoft.com/office/powerpoint/2010/main" val="304674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51067" y="6524625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eaLnBrk="0" hangingPunct="0">
              <a:defRPr/>
            </a:pPr>
            <a:fld id="{B5E6CACA-09AB-49BC-8429-8308382B75D4}" type="slidenum">
              <a:rPr lang="en-US">
                <a:solidFill>
                  <a:srgbClr val="FFFFFF">
                    <a:lumMod val="50000"/>
                  </a:srgbClr>
                </a:solidFill>
              </a:rPr>
              <a:pPr eaLnBrk="0" hangingPunct="0">
                <a:defRPr/>
              </a:pPr>
              <a:t>‹#›</a:t>
            </a:fld>
            <a:endParaRPr lang="en-US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029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2156682" y="69057"/>
            <a:ext cx="952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3" name="Rectangle 10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7576" y="1283270"/>
            <a:ext cx="11197167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0"/>
            <a:r>
              <a:rPr lang="en-US"/>
              <a:t>2nd Bullet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A894F5-469F-5776-A975-ABD294DA4D7F}"/>
              </a:ext>
            </a:extLst>
          </p:cNvPr>
          <p:cNvSpPr txBox="1"/>
          <p:nvPr userDrawn="1"/>
        </p:nvSpPr>
        <p:spPr>
          <a:xfrm>
            <a:off x="-1" y="6451600"/>
            <a:ext cx="3229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B050"/>
                </a:solidFill>
                <a:latin typeface="Arial"/>
              </a:rPr>
              <a:t>UNCLASSIFIED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chemeClr val="tx1"/>
                </a:solidFill>
                <a:latin typeface="Arial"/>
              </a:rPr>
              <a:t>Briefer:  429</a:t>
            </a:r>
            <a:r>
              <a:rPr lang="en-US" sz="1200" b="0" baseline="30000" dirty="0">
                <a:solidFill>
                  <a:schemeClr val="tx1"/>
                </a:solidFill>
                <a:latin typeface="Arial"/>
              </a:rPr>
              <a:t>th</a:t>
            </a:r>
            <a:r>
              <a:rPr lang="en-US" sz="1200" b="0" dirty="0">
                <a:solidFill>
                  <a:schemeClr val="tx1"/>
                </a:solidFill>
                <a:latin typeface="Arial"/>
              </a:rPr>
              <a:t> SCMS</a:t>
            </a:r>
            <a:r>
              <a:rPr lang="en-US" sz="1200" b="0" baseline="0" dirty="0">
                <a:solidFill>
                  <a:schemeClr val="tx1"/>
                </a:solidFill>
                <a:latin typeface="Arial"/>
              </a:rPr>
              <a:t>/GUMD</a:t>
            </a:r>
            <a:endParaRPr lang="en-US" sz="1200" b="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3" name="Text Box 25">
            <a:extLst>
              <a:ext uri="{FF2B5EF4-FFF2-40B4-BE49-F238E27FC236}">
                <a16:creationId xmlns:a16="http://schemas.microsoft.com/office/drawing/2014/main" id="{35AFC953-D816-0061-A7D4-ACA4696DC2C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08000" y="6477490"/>
            <a:ext cx="111760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r>
              <a:rPr lang="en-US" sz="1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rPr>
              <a:t>Supplying Warfighter Dominance</a:t>
            </a:r>
          </a:p>
        </p:txBody>
      </p:sp>
    </p:spTree>
    <p:extLst>
      <p:ext uri="{BB962C8B-B14F-4D97-AF65-F5344CB8AC3E}">
        <p14:creationId xmlns:p14="http://schemas.microsoft.com/office/powerpoint/2010/main" val="3304899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429scms.saspo.workflow@us.af.mi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tinker.af.mil/Home/429SCMS-SASPO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www.tinker.af.mil/Home/429SCMS-SASPO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ossecinc.com/sossec-home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inker.af.mil/Home/429SCMS-SASPO/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C2F9023-BDEE-BE5C-F733-9BD979CFE2BB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86100" y="1745504"/>
            <a:ext cx="8651764" cy="168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151C77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Reverse Engineering/Repair Development (RE/RD) Program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173781" y="5644662"/>
            <a:ext cx="3564082" cy="64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2000" b="1" dirty="0"/>
              <a:t>429 SCMS/GUMD</a:t>
            </a:r>
          </a:p>
          <a:p>
            <a:pPr algn="r"/>
            <a:r>
              <a:rPr lang="en-US" altLang="en-US" sz="2000" b="1" dirty="0"/>
              <a:t>March 29, 2024</a:t>
            </a:r>
          </a:p>
        </p:txBody>
      </p:sp>
    </p:spTree>
    <p:extLst>
      <p:ext uri="{BB962C8B-B14F-4D97-AF65-F5344CB8AC3E}">
        <p14:creationId xmlns:p14="http://schemas.microsoft.com/office/powerpoint/2010/main" val="3362540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05A26A7-14A6-2FB2-5DB0-42B147C1B84A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7625"/>
            <a:ext cx="9127067" cy="1143000"/>
          </a:xfrm>
        </p:spPr>
        <p:txBody>
          <a:bodyPr/>
          <a:lstStyle/>
          <a:p>
            <a:r>
              <a:rPr lang="en-US" dirty="0"/>
              <a:t>Classification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C4CF4F-2ECB-4C54-9552-FB58A436033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09600" y="2470424"/>
            <a:ext cx="10972800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The classification of the brief is Unclassified, and the discussion can go up to Unclassified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8320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66561EF-CC79-E07A-45FB-50E3B7AA5DF1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7625"/>
            <a:ext cx="9192491" cy="1143000"/>
          </a:xfrm>
        </p:spPr>
        <p:txBody>
          <a:bodyPr/>
          <a:lstStyle/>
          <a:p>
            <a:r>
              <a:rPr lang="en-US" dirty="0"/>
              <a:t>448 SCMW RE/RD Plan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C4CF4F-2ECB-4C54-9552-FB58A436033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292418"/>
            <a:ext cx="10818563" cy="5130413"/>
          </a:xfrm>
        </p:spPr>
        <p:txBody>
          <a:bodyPr/>
          <a:lstStyle/>
          <a:p>
            <a:r>
              <a:rPr lang="en-US" altLang="en-US" dirty="0"/>
              <a:t>448 SCMW is investing in our Supply Chain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en-US" altLang="en-US" dirty="0">
                <a:solidFill>
                  <a:srgbClr val="000000"/>
                </a:solidFill>
              </a:rPr>
              <a:t>Build supplier base</a:t>
            </a:r>
          </a:p>
          <a:p>
            <a:pPr lvl="1"/>
            <a:r>
              <a:rPr lang="en-US" altLang="en-US" dirty="0">
                <a:solidFill>
                  <a:srgbClr val="000000"/>
                </a:solidFill>
              </a:rPr>
              <a:t>Increase Competition</a:t>
            </a:r>
            <a:endParaRPr lang="en-US" altLang="en-US" dirty="0"/>
          </a:p>
          <a:p>
            <a:r>
              <a:rPr lang="en-US" dirty="0">
                <a:solidFill>
                  <a:srgbClr val="000000"/>
                </a:solidFill>
              </a:rPr>
              <a:t>Able to use Working Capital Funds to create competition</a:t>
            </a:r>
          </a:p>
          <a:p>
            <a:pPr lvl="1"/>
            <a:r>
              <a:rPr lang="en-US" altLang="en-US" dirty="0"/>
              <a:t>CSAG-S (AF Managed Items)</a:t>
            </a:r>
          </a:p>
          <a:p>
            <a:pPr lvl="1"/>
            <a:r>
              <a:rPr lang="en-US" altLang="en-US" dirty="0"/>
              <a:t>GSD (DLA Managed Items)</a:t>
            </a:r>
          </a:p>
          <a:p>
            <a:pPr lvl="0"/>
            <a:r>
              <a:rPr lang="en-US" dirty="0">
                <a:solidFill>
                  <a:srgbClr val="000000"/>
                </a:solidFill>
              </a:rPr>
              <a:t>Examples of Project Deliverables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Prototype(s)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Technical Data Package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Overhaul/Repair Instructions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Testing Qualifications </a:t>
            </a:r>
          </a:p>
          <a:p>
            <a:pPr lvl="0"/>
            <a:r>
              <a:rPr lang="en-US" dirty="0">
                <a:solidFill>
                  <a:srgbClr val="000000"/>
                </a:solidFill>
              </a:rPr>
              <a:t>Enterprise Level (Robins, Tinker, Hill)</a:t>
            </a:r>
          </a:p>
          <a:p>
            <a:pPr lvl="1"/>
            <a:r>
              <a:rPr lang="en-US" altLang="en-US" dirty="0">
                <a:solidFill>
                  <a:srgbClr val="000000"/>
                </a:solidFill>
              </a:rPr>
              <a:t>Supporting the Supply Chain and System Program Offices</a:t>
            </a:r>
          </a:p>
          <a:p>
            <a:pPr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5942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91D9520-4340-F3A2-B072-30D0BB5602D7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7625"/>
            <a:ext cx="9178636" cy="1143000"/>
          </a:xfrm>
        </p:spPr>
        <p:txBody>
          <a:bodyPr/>
          <a:lstStyle/>
          <a:p>
            <a:r>
              <a:rPr lang="en-US" sz="3200" dirty="0"/>
              <a:t>Next steps after Industry Day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C4CF4F-2ECB-4C54-9552-FB58A436033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28891" y="1311495"/>
            <a:ext cx="11134218" cy="4911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5750" indent="-28575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8975" indent="-28257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027113" indent="-22383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Interested vendors should request any data we own through the Public Sales Office (PSO). </a:t>
            </a:r>
          </a:p>
          <a:p>
            <a:pPr marL="1026795" lvl="2" indent="-223520"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If the quad chart shows we own </a:t>
            </a:r>
            <a:r>
              <a:rPr kumimoji="0" lang="en-US" alt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Engineering Drawings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vendors should request a tracking number from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429scms.saspo.workflow@us.af.mil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alt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+mn-ea"/>
                <a:cs typeface="+mn-cs"/>
              </a:rPr>
              <a:t>prior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to submitting your data request.</a:t>
            </a:r>
            <a:r>
              <a:rPr lang="en-US" altLang="en-US" dirty="0">
                <a:solidFill>
                  <a:prstClr val="black"/>
                </a:solidFill>
                <a:latin typeface="Arial"/>
              </a:rPr>
              <a:t> 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Without this tracking number, vendors will be billed the PSOs hourly rate of $272/hr.</a:t>
            </a:r>
            <a:r>
              <a:rPr lang="en-US" altLang="en-US" dirty="0">
                <a:solidFill>
                  <a:prstClr val="black"/>
                </a:solidFill>
                <a:latin typeface="Arial"/>
              </a:rPr>
              <a:t> 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The tracking number only applies to Engineering Drawings, </a:t>
            </a:r>
            <a:r>
              <a:rPr kumimoji="0" lang="en-US" alt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+mn-ea"/>
                <a:cs typeface="+mn-cs"/>
              </a:rPr>
              <a:t>not Technical Orders (TOs)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+mn-ea"/>
                <a:cs typeface="+mn-cs"/>
              </a:rPr>
              <a:t>.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TOs are $65/TO</a:t>
            </a:r>
            <a:r>
              <a:rPr lang="en-US" altLang="en-US" dirty="0">
                <a:solidFill>
                  <a:prstClr val="black"/>
                </a:solidFill>
                <a:latin typeface="Arial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Arial"/>
              </a:rPr>
              <a:t>(?)</a:t>
            </a:r>
            <a:r>
              <a:rPr lang="en-US" altLang="en-US" dirty="0">
                <a:solidFill>
                  <a:prstClr val="black"/>
                </a:solidFill>
                <a:latin typeface="Arial"/>
              </a:rPr>
              <a:t>.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This cost is set by the PSO, not the SASPO.</a:t>
            </a:r>
            <a:endParaRPr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1026795" lvl="2" indent="-223520"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Please go to our </a:t>
            </a:r>
            <a:r>
              <a:rPr lang="en-US" b="0" dirty="0">
                <a:solidFill>
                  <a:srgbClr val="FF0000"/>
                </a:solidFill>
                <a:ea typeface="+mn-lt"/>
                <a:cs typeface="+mn-lt"/>
                <a:hlinkClick r:id="rId4"/>
              </a:rPr>
              <a:t>https://www.tinker.af.mil/Home/429SCMS-SASPO/</a:t>
            </a:r>
            <a:r>
              <a:rPr lang="en-US" b="0" dirty="0">
                <a:solidFill>
                  <a:srgbClr val="FF0000"/>
                </a:solidFill>
                <a:ea typeface="+mn-lt"/>
                <a:cs typeface="+mn-lt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Arial"/>
              </a:rPr>
              <a:t> </a:t>
            </a:r>
            <a:r>
              <a:rPr lang="en-US" altLang="en-US" dirty="0">
                <a:solidFill>
                  <a:prstClr val="black"/>
                </a:solidFill>
                <a:latin typeface="Arial"/>
              </a:rPr>
              <a:t>and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follow the instructions located at the bottom of the vendor resources section on how to request data.</a:t>
            </a:r>
            <a:r>
              <a:rPr lang="en-US" altLang="en-US" dirty="0">
                <a:solidFill>
                  <a:prstClr val="black"/>
                </a:solidFill>
                <a:latin typeface="Arial"/>
              </a:rPr>
              <a:t> </a:t>
            </a:r>
            <a:endParaRPr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Arial"/>
            </a:endParaRPr>
          </a:p>
          <a:p>
            <a:pPr lvl="1"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Interested vendors should RSVP to attend Technical Discussion with the Integrated Product Team (IPT), see chart B on the quad chart for details.</a:t>
            </a:r>
            <a:r>
              <a:rPr lang="en-US" altLang="en-US" dirty="0">
                <a:solidFill>
                  <a:prstClr val="black"/>
                </a:solidFill>
                <a:latin typeface="Arial"/>
              </a:rPr>
              <a:t> </a:t>
            </a:r>
            <a:endParaRPr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Submit White Paper within 60 days of Industry Day to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429scms.saspo.workflow@us.af.mil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803275" marR="0" lvl="2" indent="0" algn="l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0618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E52BCE-8D1F-135A-419B-50A6DEF152CB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116" y="1207069"/>
            <a:ext cx="11171767" cy="2393950"/>
          </a:xfrm>
        </p:spPr>
        <p:txBody>
          <a:bodyPr/>
          <a:lstStyle/>
          <a:p>
            <a:pPr lvl="0"/>
            <a:r>
              <a:rPr lang="en-US" altLang="en-US" dirty="0">
                <a:solidFill>
                  <a:srgbClr val="000000"/>
                </a:solidFill>
              </a:rPr>
              <a:t>Purpose – To serve as Market Research, not a formal bid or proposal.</a:t>
            </a:r>
          </a:p>
          <a:p>
            <a:pPr lvl="1"/>
            <a:r>
              <a:rPr lang="en-US" altLang="en-US" dirty="0">
                <a:solidFill>
                  <a:srgbClr val="000000"/>
                </a:solidFill>
              </a:rPr>
              <a:t>Assist the IPT with project development</a:t>
            </a:r>
          </a:p>
          <a:p>
            <a:pPr lvl="1"/>
            <a:r>
              <a:rPr lang="en-US" altLang="en-US" dirty="0">
                <a:solidFill>
                  <a:srgbClr val="000000"/>
                </a:solidFill>
              </a:rPr>
              <a:t>Receive engineering feedback</a:t>
            </a:r>
          </a:p>
          <a:p>
            <a:pPr marL="0" indent="0">
              <a:buNone/>
            </a:pPr>
            <a:r>
              <a:rPr lang="en-US" dirty="0">
                <a:cs typeface="Arial"/>
              </a:rPr>
              <a:t>EXAMPLE:</a:t>
            </a:r>
            <a:r>
              <a:rPr lang="en-US" b="0" dirty="0">
                <a:solidFill>
                  <a:srgbClr val="FF0000"/>
                </a:solidFill>
                <a:ea typeface="+mn-lt"/>
                <a:cs typeface="+mn-lt"/>
              </a:rPr>
              <a:t> </a:t>
            </a:r>
            <a:r>
              <a:rPr lang="en-US" b="0" dirty="0">
                <a:solidFill>
                  <a:srgbClr val="FF0000"/>
                </a:solidFill>
                <a:ea typeface="+mn-lt"/>
                <a:cs typeface="+mn-lt"/>
                <a:hlinkClick r:id="rId2"/>
              </a:rPr>
              <a:t>https://www.tinker.af.mil/Home/429SCMS-SASPO/</a:t>
            </a:r>
            <a:r>
              <a:rPr lang="en-US" b="0" dirty="0">
                <a:solidFill>
                  <a:srgbClr val="FF0000"/>
                </a:solidFill>
                <a:ea typeface="+mn-lt"/>
                <a:cs typeface="+mn-lt"/>
              </a:rPr>
              <a:t> </a:t>
            </a:r>
          </a:p>
          <a:p>
            <a:pPr marL="0" indent="0">
              <a:buNone/>
            </a:pPr>
            <a:r>
              <a:rPr lang="en-US" dirty="0">
                <a:cs typeface="Arial"/>
              </a:rPr>
              <a:t>Vendor Resources: White Paper Template</a:t>
            </a:r>
            <a:endParaRPr lang="en-US" b="0" dirty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C4CF4F-2ECB-4C54-9552-FB58A436033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7" name="Picture 16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E2946FF0-F40D-908D-72B0-C0DA5EF6D6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349" y="3319806"/>
            <a:ext cx="7353300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936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158C9A2-5E3F-EEF7-06A1-D38DFFBB5D37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Contracting Vehicle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Other Transaction Authority (OTA)</a:t>
            </a:r>
          </a:p>
          <a:p>
            <a:pPr lvl="1"/>
            <a:r>
              <a:rPr lang="en-US" altLang="en-US" dirty="0"/>
              <a:t>Contract/Agreement Awarded September 2019 (?)</a:t>
            </a:r>
          </a:p>
          <a:p>
            <a:pPr lvl="1"/>
            <a:r>
              <a:rPr lang="en-US" altLang="en-US" dirty="0"/>
              <a:t>SOSSEC (System of Systems Consortium)</a:t>
            </a:r>
          </a:p>
          <a:p>
            <a:pPr lvl="1"/>
            <a:r>
              <a:rPr lang="en-US" altLang="en-US" dirty="0"/>
              <a:t>$99M Ceiling over ten years</a:t>
            </a:r>
          </a:p>
          <a:p>
            <a:pPr lvl="1"/>
            <a:r>
              <a:rPr lang="en-US" altLang="en-US" dirty="0"/>
              <a:t>Must be a member to participate ($500 Annual Fee)</a:t>
            </a:r>
          </a:p>
          <a:p>
            <a:pPr lvl="1"/>
            <a:r>
              <a:rPr lang="en-US" altLang="en-US" dirty="0">
                <a:solidFill>
                  <a:srgbClr val="002060"/>
                </a:solidFill>
                <a:hlinkClick r:id="rId2"/>
              </a:rPr>
              <a:t>https://sossecinc.com/sossec-home</a:t>
            </a:r>
            <a:endParaRPr lang="en-US" altLang="en-US" dirty="0">
              <a:solidFill>
                <a:srgbClr val="002060"/>
              </a:solidFill>
            </a:endParaRPr>
          </a:p>
          <a:p>
            <a:r>
              <a:rPr lang="en-US" altLang="en-US" dirty="0"/>
              <a:t>Other contract vehicles managed outside of SASPO can/will be used also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C4CF4F-2ECB-4C54-9552-FB58A436033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1700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F8021CA-3BA7-2A22-7099-A8E4CAB18077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576" y="1283269"/>
            <a:ext cx="11197167" cy="5096265"/>
          </a:xfrm>
        </p:spPr>
        <p:txBody>
          <a:bodyPr/>
          <a:lstStyle/>
          <a:p>
            <a:r>
              <a:rPr lang="en-US" dirty="0"/>
              <a:t>Industry Days are advertised on SAM.gov and SASPO Website</a:t>
            </a:r>
          </a:p>
          <a:p>
            <a:pPr lvl="1"/>
            <a:r>
              <a:rPr lang="en-US" dirty="0"/>
              <a:t>Robins AFB Industry Day – March</a:t>
            </a:r>
          </a:p>
          <a:p>
            <a:pPr lvl="1"/>
            <a:r>
              <a:rPr lang="en-US" dirty="0"/>
              <a:t>Tinker AFB Industry Day – August</a:t>
            </a:r>
          </a:p>
          <a:p>
            <a:pPr lvl="1"/>
            <a:r>
              <a:rPr lang="en-US" dirty="0"/>
              <a:t>Hill AFB Industry Day – December</a:t>
            </a:r>
          </a:p>
          <a:p>
            <a:r>
              <a:rPr lang="en-US" dirty="0"/>
              <a:t>Please check the SASPO </a:t>
            </a:r>
            <a:r>
              <a:rPr lang="en-US" dirty="0">
                <a:hlinkClick r:id="rId2"/>
              </a:rPr>
              <a:t>Website</a:t>
            </a:r>
            <a:r>
              <a:rPr lang="en-US" dirty="0"/>
              <a:t> under SASPO Hosted Events for RSVP instructions and details.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C4CF4F-2ECB-4C54-9552-FB58A436033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9734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4E411E5-5524-B622-5DC6-2F6C671E6DA8}"/>
              </a:ext>
            </a:extLst>
          </p:cNvPr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540" y="1295401"/>
            <a:ext cx="5022661" cy="505255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65977" y="2514600"/>
            <a:ext cx="626004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50" normalizeH="0" baseline="0" noProof="0" dirty="0">
                <a:ln w="11430"/>
                <a:solidFill>
                  <a:srgbClr val="4472C4">
                    <a:lumMod val="50000"/>
                  </a:srgb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Questions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C4CF4F-2ECB-4C54-9552-FB58A436033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979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2_USAF(Unclas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USAF(Unclas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USAF(Unclas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8331b18d-2d87-48ef-a35f-ac8818ebf9b4}" enabled="0" method="" siteId="{8331b18d-2d87-48ef-a35f-ac8818ebf9b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469</Words>
  <Application>Microsoft Office PowerPoint</Application>
  <PresentationFormat>Widescreen</PresentationFormat>
  <Paragraphs>57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Tahoma</vt:lpstr>
      <vt:lpstr>Times New Roman</vt:lpstr>
      <vt:lpstr>Wingdings</vt:lpstr>
      <vt:lpstr>2_USAF(Unclas)</vt:lpstr>
      <vt:lpstr>3_USAF(Unclas)</vt:lpstr>
      <vt:lpstr>4_USAF(Unclas)</vt:lpstr>
      <vt:lpstr>PowerPoint Presentation</vt:lpstr>
      <vt:lpstr>Classification</vt:lpstr>
      <vt:lpstr>448 SCMW RE/RD Plan</vt:lpstr>
      <vt:lpstr>Next steps after Industry Day</vt:lpstr>
      <vt:lpstr>White Paper Guidelines</vt:lpstr>
      <vt:lpstr>Contracting Vehicle</vt:lpstr>
      <vt:lpstr>Future Opportunities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MASON, JONATHAN R CTR AFMC 429 SCMS/GUMD</dc:creator>
  <cp:lastModifiedBy>BUTLER, BRIAN A CIV USAF AFMC AFLCMC/GUMD</cp:lastModifiedBy>
  <cp:revision>54</cp:revision>
  <dcterms:created xsi:type="dcterms:W3CDTF">2023-11-08T20:30:51Z</dcterms:created>
  <dcterms:modified xsi:type="dcterms:W3CDTF">2024-07-17T14:12:41Z</dcterms:modified>
</cp:coreProperties>
</file>